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4"/>
  </p:sldMasterIdLst>
  <p:sldIdLst>
    <p:sldId id="256" r:id="rId5"/>
    <p:sldId id="257" r:id="rId6"/>
    <p:sldId id="290" r:id="rId7"/>
    <p:sldId id="291" r:id="rId8"/>
    <p:sldId id="260" r:id="rId9"/>
    <p:sldId id="282" r:id="rId10"/>
    <p:sldId id="283" r:id="rId11"/>
    <p:sldId id="284" r:id="rId12"/>
    <p:sldId id="285" r:id="rId13"/>
    <p:sldId id="286" r:id="rId14"/>
    <p:sldId id="28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5T13:53:04.75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52,'3116'0,"-2861"-12,-28 0,496 11,-367 2,-323-3,56-9,13-2,149 12,-136 1,-84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5T13:53:32.68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0,'4'2,"0"1,0-2,0 1,0 0,1-1,-1 0,0 0,1 0,-1 0,1-1,-1 0,7 0,5 1,310 7,-49-3,-187 5,-2 4,110 32,-8-2,283 20,-386-59,2-5,-1-3,125-21,-78 7,239 1,66-7,-241-9,-93 13,0 4,128 0,1231 18,-1065-3,-48-13,-5 0,-295 13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5T13:53:36.45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54,'1434'45,"710"12,-1179-57,-843-7,236-42,-78 6,-140 16,-99 18,1 1,69-4,-84 12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5T13:54:06.08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29,'0'-1,"1"0,-1 0,1 0,-1 0,1 0,0 0,-1 0,1 0,0 0,-1 1,1-1,0 0,0 0,0 1,0-1,0 1,0-1,0 1,0-1,0 1,0-1,0 1,0 0,0 0,0-1,1 1,0 0,38-5,-35 5,454-6,-248 9,1191 87,-1297-78,-74-10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5T13:54:14.58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1 205,'1591'20,"-817"-13,-506-8,80-24,-55 2,430 22,325-17,-490-63,-440 61,-100 17,117-21,199-9,740 31,-520 5,-270-5,310 5,-539 1,-7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0356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4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55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469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131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97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76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2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36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582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13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853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8.png"/><Relationship Id="rId4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customXml" Target="../ink/ink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833E7A-0D9B-4E94-8ED7-F8E0E04CDA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B70ACFC-1D71-4047-9077-1CF3BBB7A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chemeClr val="bg1">
              <a:alpha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Werkplaats QA </a:t>
            </a:r>
            <a:r>
              <a:rPr lang="nl-NL" dirty="0" err="1">
                <a:solidFill>
                  <a:schemeClr val="tx1"/>
                </a:solidFill>
              </a:rPr>
              <a:t>Oa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4FFD43-0092-4E70-B787-4792F37C3A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Week 4 les 1</a:t>
            </a:r>
          </a:p>
          <a:p>
            <a:r>
              <a:rPr lang="nl-NL" dirty="0">
                <a:solidFill>
                  <a:srgbClr val="FFFFFF"/>
                </a:solidFill>
              </a:rPr>
              <a:t>Kwalitatief observeren</a:t>
            </a:r>
          </a:p>
        </p:txBody>
      </p:sp>
    </p:spTree>
    <p:extLst>
      <p:ext uri="{BB962C8B-B14F-4D97-AF65-F5344CB8AC3E}">
        <p14:creationId xmlns:p14="http://schemas.microsoft.com/office/powerpoint/2010/main" val="138364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479BD4D-F5D9-403C-A130-A6B429D793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Stap 6: Orden van de gegevens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865DD2-35CD-4A56-A977-92F8688F6AE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Korte samenvatting van je observatie </a:t>
            </a:r>
          </a:p>
          <a:p>
            <a:r>
              <a:rPr lang="nl-NL" dirty="0"/>
              <a:t>Let op! </a:t>
            </a:r>
            <a:r>
              <a:rPr lang="nl-NL" b="1" dirty="0"/>
              <a:t>Objectief 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1C824F69-4C41-47DE-B9B3-67396982424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/>
              <a:t>Antwoord geven op de vraagstelling </a:t>
            </a:r>
          </a:p>
          <a:p>
            <a:r>
              <a:rPr lang="nl-NL" dirty="0"/>
              <a:t>Betekenis geven aan het gedrag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b="1" dirty="0">
                <a:sym typeface="Wingdings" panose="05000000000000000000" pitchFamily="2" charset="2"/>
              </a:rPr>
              <a:t>subjectief </a:t>
            </a:r>
            <a:endParaRPr lang="nl-NL" b="1" dirty="0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BCBB988E-A594-48C3-8135-A0AD211379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Stap 7: Antwoord op de vraagstelling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F145BDD-1FEE-40DF-B619-7ADFA0BF0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6 en 7 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D8FA14A-B616-48A5-94F8-8546CAAD7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1021" y="4704589"/>
            <a:ext cx="450532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548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00B047B7-429D-4220-8E22-B567D8D8AC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8130" b="834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AB5E8C6-744B-4A18-939A-CC9A5AAF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958103"/>
            <a:ext cx="7729728" cy="941796"/>
          </a:xfrm>
          <a:solidFill>
            <a:srgbClr val="FFFFFF">
              <a:alpha val="80000"/>
            </a:srgbClr>
          </a:solidFill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dirty="0"/>
              <a:t>Tot Morgen</a:t>
            </a:r>
          </a:p>
        </p:txBody>
      </p:sp>
    </p:spTree>
    <p:extLst>
      <p:ext uri="{BB962C8B-B14F-4D97-AF65-F5344CB8AC3E}">
        <p14:creationId xmlns:p14="http://schemas.microsoft.com/office/powerpoint/2010/main" val="4239862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Vijf gloeilampen waarvan er een oplicht">
            <a:extLst>
              <a:ext uri="{FF2B5EF4-FFF2-40B4-BE49-F238E27FC236}">
                <a16:creationId xmlns:a16="http://schemas.microsoft.com/office/drawing/2014/main" id="{87746448-0A3A-4DE1-BBFB-697F7DFE64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832" r="12801" b="-1"/>
          <a:stretch/>
        </p:blipFill>
        <p:spPr>
          <a:xfrm>
            <a:off x="20" y="10"/>
            <a:ext cx="7537684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32C130E-724F-4697-9C03-F18D38F8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844368"/>
            <a:ext cx="5928360" cy="1188720"/>
          </a:xfrm>
          <a:solidFill>
            <a:schemeClr val="tx1">
              <a:alpha val="60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Deze les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C18BC7-5FF5-42FD-8163-C0D34837F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7704" y="674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C791CE-E86B-4147-BB94-5A4F6C4BD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2273" y="973600"/>
            <a:ext cx="3374136" cy="4924280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WP: check-in</a:t>
            </a:r>
            <a:br>
              <a:rPr lang="nl-NL" dirty="0">
                <a:solidFill>
                  <a:srgbClr val="FFFFFF"/>
                </a:solidFill>
              </a:rPr>
            </a:br>
            <a:r>
              <a:rPr lang="nl-NL" dirty="0">
                <a:solidFill>
                  <a:srgbClr val="FFFFFF"/>
                </a:solidFill>
              </a:rPr>
              <a:t>WP: aan de slag</a:t>
            </a:r>
            <a:br>
              <a:rPr lang="nl-NL" dirty="0">
                <a:solidFill>
                  <a:srgbClr val="FFFFFF"/>
                </a:solidFill>
              </a:rPr>
            </a:br>
            <a:r>
              <a:rPr lang="nl-NL" dirty="0">
                <a:solidFill>
                  <a:srgbClr val="FFFFFF"/>
                </a:solidFill>
              </a:rPr>
              <a:t>QA: kwalitatief observeren</a:t>
            </a:r>
          </a:p>
        </p:txBody>
      </p:sp>
    </p:spTree>
    <p:extLst>
      <p:ext uri="{BB962C8B-B14F-4D97-AF65-F5344CB8AC3E}">
        <p14:creationId xmlns:p14="http://schemas.microsoft.com/office/powerpoint/2010/main" val="336341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aag strand in pastelkleuren">
            <a:extLst>
              <a:ext uri="{FF2B5EF4-FFF2-40B4-BE49-F238E27FC236}">
                <a16:creationId xmlns:a16="http://schemas.microsoft.com/office/drawing/2014/main" id="{810AFEF9-5B0F-4382-A489-EBDA57762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62E885E-97C7-4F1D-BFE5-4E39327EE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WP: Check-in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6EB82E-B467-4942-8417-4E5B1D19E4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- Hoe staat het ervoor met de IBO de onderwijsassistent als pedagoog?</a:t>
            </a:r>
          </a:p>
          <a:p>
            <a:pPr marL="0" indent="0">
              <a:buNone/>
            </a:pPr>
            <a:r>
              <a:rPr lang="nl-NL" dirty="0"/>
              <a:t>- Wat heb je al eens geobserveerd op stage? Hoe ging dat?</a:t>
            </a:r>
          </a:p>
          <a:p>
            <a:pPr marL="0" indent="0">
              <a:buNone/>
            </a:pPr>
            <a:r>
              <a:rPr lang="nl-NL" dirty="0"/>
              <a:t>- Wat vind je lastig deze IBO? Waarom?	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1889C6D-6A26-49AD-30D8-034B326817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4549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98A698-9D07-1025-ED2B-05B4AC388C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aag strand in pastelkleuren">
            <a:extLst>
              <a:ext uri="{FF2B5EF4-FFF2-40B4-BE49-F238E27FC236}">
                <a16:creationId xmlns:a16="http://schemas.microsoft.com/office/drawing/2014/main" id="{4E522545-D880-9EBE-DE9C-A32CC80A9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9B810B1-CA14-0E62-7A7C-69226274E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WP: aan de slag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20862B-3C4E-52BD-D680-92229163488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- IBO</a:t>
            </a:r>
          </a:p>
          <a:p>
            <a:pPr marL="0" indent="0">
              <a:buNone/>
            </a:pPr>
            <a:r>
              <a:rPr lang="nl-NL" dirty="0"/>
              <a:t>- Presentatie</a:t>
            </a:r>
          </a:p>
          <a:p>
            <a:pPr marL="0" indent="0">
              <a:buNone/>
            </a:pPr>
            <a:r>
              <a:rPr lang="nl-NL" dirty="0"/>
              <a:t>- Stageverslag/opdrachten</a:t>
            </a:r>
          </a:p>
          <a:p>
            <a:pPr marL="0" indent="0">
              <a:buNone/>
            </a:pPr>
            <a:r>
              <a:rPr lang="nl-NL" dirty="0"/>
              <a:t>- Generiek</a:t>
            </a:r>
          </a:p>
          <a:p>
            <a:pPr marL="0" indent="0">
              <a:buNone/>
            </a:pPr>
            <a:r>
              <a:rPr lang="nl-NL" dirty="0"/>
              <a:t>- Love Sense</a:t>
            </a:r>
          </a:p>
          <a:p>
            <a:pPr marL="0" indent="0">
              <a:buNone/>
            </a:pPr>
            <a:r>
              <a:rPr lang="nl-NL" dirty="0"/>
              <a:t>- … 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E2A557E-2C51-19EF-5F70-117CEC82AE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8117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2EA059-CCBA-42F6-83BD-CEAF3183A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0672" y="978776"/>
            <a:ext cx="4486656" cy="1174991"/>
          </a:xfrm>
        </p:spPr>
        <p:txBody>
          <a:bodyPr>
            <a:normAutofit/>
          </a:bodyPr>
          <a:lstStyle/>
          <a:p>
            <a:r>
              <a:rPr lang="nl-NL" sz="2400"/>
              <a:t>Stap 1: Aanleiding </a:t>
            </a:r>
          </a:p>
        </p:txBody>
      </p:sp>
      <p:pic>
        <p:nvPicPr>
          <p:cNvPr id="1026" name="Picture 2" descr="Afbeeldingsresultaten voor aanleiding">
            <a:extLst>
              <a:ext uri="{FF2B5EF4-FFF2-40B4-BE49-F238E27FC236}">
                <a16:creationId xmlns:a16="http://schemas.microsoft.com/office/drawing/2014/main" id="{A2301489-4011-4D98-96A1-29A8EEDA7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5" r="8600" b="1"/>
          <a:stretch/>
        </p:blipFill>
        <p:spPr bwMode="auto">
          <a:xfrm>
            <a:off x="20" y="10"/>
            <a:ext cx="6086621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BBF345-DD0A-4D86-AEC0-281977E08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0672" y="2640692"/>
            <a:ext cx="4486656" cy="3255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Reden van observeren:</a:t>
            </a:r>
          </a:p>
          <a:p>
            <a:pPr marL="0" indent="0">
              <a:buNone/>
            </a:pPr>
            <a:r>
              <a:rPr lang="nl-NL"/>
              <a:t>Positieve situatie: </a:t>
            </a:r>
            <a:r>
              <a:rPr lang="nl-NL" dirty="0"/>
              <a:t>Tom wordt vaak gekozen om mee te spelen.</a:t>
            </a:r>
          </a:p>
          <a:p>
            <a:pPr marL="0" indent="0">
              <a:buNone/>
            </a:pPr>
            <a:r>
              <a:rPr lang="nl-NL"/>
              <a:t>Probleemsituatie: </a:t>
            </a:r>
            <a:r>
              <a:rPr lang="nl-NL" dirty="0"/>
              <a:t>Meike weet vaak niet wat ze moet doen bij een activiteit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Kort en duidelijk noteren wat de reden is waarom je juist dit kind gaat observeren!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27958A7-2D49-1B73-A973-C03B93C92D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759" y="1031394"/>
            <a:ext cx="5597142" cy="479521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t 6">
                <a:extLst>
                  <a:ext uri="{FF2B5EF4-FFF2-40B4-BE49-F238E27FC236}">
                    <a16:creationId xmlns:a16="http://schemas.microsoft.com/office/drawing/2014/main" id="{EC7935BA-636A-2300-2AA3-B806561AED06}"/>
                  </a:ext>
                </a:extLst>
              </p14:cNvPr>
              <p14:cNvContentPartPr/>
              <p14:nvPr/>
            </p14:nvContentPartPr>
            <p14:xfrm>
              <a:off x="332233" y="2557898"/>
              <a:ext cx="1907280" cy="19080"/>
            </p14:xfrm>
          </p:contentPart>
        </mc:Choice>
        <mc:Fallback>
          <p:pic>
            <p:nvPicPr>
              <p:cNvPr id="7" name="Inkt 6">
                <a:extLst>
                  <a:ext uri="{FF2B5EF4-FFF2-40B4-BE49-F238E27FC236}">
                    <a16:creationId xmlns:a16="http://schemas.microsoft.com/office/drawing/2014/main" id="{EC7935BA-636A-2300-2AA3-B806561AED0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8233" y="2450258"/>
                <a:ext cx="2014920" cy="23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66843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37AC38-9CA9-4CCE-9FCE-5D21C7170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D9ED019-C0ED-4F02-9B5D-76BD68AD1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nl-NL" sz="2200">
                <a:solidFill>
                  <a:srgbClr val="262626"/>
                </a:solidFill>
              </a:rPr>
              <a:t>Stap 2: Achtergrondgegevens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F2058F-D430-4F2D-9968-32EFF3E38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0F74A6E-B865-4216-8DCC-44D0B5C33C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1520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7551868-5806-4EF6-9FC1-362F2DD251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26" y="2116385"/>
            <a:ext cx="4159568" cy="2308559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0482EF-78A5-4AFA-8A51-A74D42AC3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3757" y="2858703"/>
            <a:ext cx="4475892" cy="30425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FFFFFF"/>
                </a:solidFill>
              </a:rPr>
              <a:t> Naam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FFFFFF"/>
                </a:solidFill>
              </a:rPr>
              <a:t> Leeftijd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FFFFFF"/>
                </a:solidFill>
              </a:rPr>
              <a:t> Groepsgrootte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FFFFFF"/>
                </a:solidFill>
              </a:rPr>
              <a:t> Situatie waarin probleem zich voordoet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>
                <a:solidFill>
                  <a:srgbClr val="FFFFFF"/>
                </a:solidFill>
              </a:rPr>
              <a:t> Gezinsachtergrond (samenstelling, geloof etc.)</a:t>
            </a:r>
          </a:p>
          <a:p>
            <a:r>
              <a:rPr lang="nl-NL" dirty="0">
                <a:solidFill>
                  <a:srgbClr val="FFFFFF"/>
                </a:solidFill>
              </a:rPr>
              <a:t>Relevante informatie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095CCB2-B4B8-0F64-D092-7E98EB4F9A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759" y="1031394"/>
            <a:ext cx="5597142" cy="479521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kt 7">
                <a:extLst>
                  <a:ext uri="{FF2B5EF4-FFF2-40B4-BE49-F238E27FC236}">
                    <a16:creationId xmlns:a16="http://schemas.microsoft.com/office/drawing/2014/main" id="{AFCAA09B-0A7C-2839-C3BB-CA73B07E4FA6}"/>
                  </a:ext>
                </a:extLst>
              </p14:cNvPr>
              <p14:cNvContentPartPr/>
              <p14:nvPr/>
            </p14:nvContentPartPr>
            <p14:xfrm>
              <a:off x="406033" y="3408218"/>
              <a:ext cx="2306520" cy="76680"/>
            </p14:xfrm>
          </p:contentPart>
        </mc:Choice>
        <mc:Fallback>
          <p:pic>
            <p:nvPicPr>
              <p:cNvPr id="8" name="Inkt 7">
                <a:extLst>
                  <a:ext uri="{FF2B5EF4-FFF2-40B4-BE49-F238E27FC236}">
                    <a16:creationId xmlns:a16="http://schemas.microsoft.com/office/drawing/2014/main" id="{AFCAA09B-0A7C-2839-C3BB-CA73B07E4FA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2033" y="3300218"/>
                <a:ext cx="2414160" cy="29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Inkt 9">
                <a:extLst>
                  <a:ext uri="{FF2B5EF4-FFF2-40B4-BE49-F238E27FC236}">
                    <a16:creationId xmlns:a16="http://schemas.microsoft.com/office/drawing/2014/main" id="{05129D42-C2B1-8EF1-2C5E-82102D5B978D}"/>
                  </a:ext>
                </a:extLst>
              </p14:cNvPr>
              <p14:cNvContentPartPr/>
              <p14:nvPr/>
            </p14:nvContentPartPr>
            <p14:xfrm>
              <a:off x="7213273" y="5310098"/>
              <a:ext cx="2039400" cy="56160"/>
            </p14:xfrm>
          </p:contentPart>
        </mc:Choice>
        <mc:Fallback>
          <p:pic>
            <p:nvPicPr>
              <p:cNvPr id="10" name="Inkt 9">
                <a:extLst>
                  <a:ext uri="{FF2B5EF4-FFF2-40B4-BE49-F238E27FC236}">
                    <a16:creationId xmlns:a16="http://schemas.microsoft.com/office/drawing/2014/main" id="{05129D42-C2B1-8EF1-2C5E-82102D5B978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59633" y="5202458"/>
                <a:ext cx="2147040" cy="271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29356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7A816DFB-8B0F-47B3-BC12-7B9F59B4EC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504939B-0836-4C12-95D6-24B6F67DF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nl-NL">
                <a:solidFill>
                  <a:srgbClr val="262626"/>
                </a:solidFill>
              </a:rPr>
              <a:t>Stap 3: Vraagstelling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BB841D-0ECB-46F1-A6B8-2ECB6BA4F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58703"/>
            <a:ext cx="5047488" cy="3470977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NL" dirty="0">
                <a:solidFill>
                  <a:srgbClr val="FFFFFF"/>
                </a:solidFill>
              </a:rPr>
              <a:t>Formuleren vraagstelling door te beschrijven:</a:t>
            </a:r>
          </a:p>
          <a:p>
            <a:pPr marL="630936" lvl="1" indent="-457200">
              <a:lnSpc>
                <a:spcPct val="90000"/>
              </a:lnSpc>
              <a:buFont typeface="+mj-lt"/>
              <a:buAutoNum type="arabicPeriod"/>
            </a:pPr>
            <a:r>
              <a:rPr lang="nl-NL" dirty="0">
                <a:solidFill>
                  <a:srgbClr val="FFFFFF"/>
                </a:solidFill>
              </a:rPr>
              <a:t>Wie je gaat observeren </a:t>
            </a:r>
            <a:r>
              <a:rPr lang="nl-NL" dirty="0">
                <a:solidFill>
                  <a:srgbClr val="FFFFFF"/>
                </a:solidFill>
                <a:sym typeface="Wingdings" panose="05000000000000000000" pitchFamily="2" charset="2"/>
              </a:rPr>
              <a:t> Meike/ M.	</a:t>
            </a:r>
            <a:endParaRPr lang="nl-NL" dirty="0">
              <a:solidFill>
                <a:srgbClr val="FFFFFF"/>
              </a:solidFill>
            </a:endParaRPr>
          </a:p>
          <a:p>
            <a:pPr marL="630936" lvl="1" indent="-457200">
              <a:lnSpc>
                <a:spcPct val="90000"/>
              </a:lnSpc>
              <a:buFont typeface="+mj-lt"/>
              <a:buAutoNum type="arabicPeriod"/>
            </a:pPr>
            <a:r>
              <a:rPr lang="nl-NL" dirty="0">
                <a:solidFill>
                  <a:srgbClr val="FFFFFF"/>
                </a:solidFill>
              </a:rPr>
              <a:t>Welk aspect van gedrag je gaat observeren </a:t>
            </a:r>
            <a:r>
              <a:rPr lang="nl-NL" dirty="0">
                <a:solidFill>
                  <a:srgbClr val="FFFFFF"/>
                </a:solidFill>
                <a:sym typeface="Wingdings" panose="05000000000000000000" pitchFamily="2" charset="2"/>
              </a:rPr>
              <a:t> aandacht</a:t>
            </a:r>
            <a:endParaRPr lang="nl-NL" dirty="0">
              <a:solidFill>
                <a:srgbClr val="FFFFFF"/>
              </a:solidFill>
            </a:endParaRPr>
          </a:p>
          <a:p>
            <a:pPr marL="630936" lvl="1" indent="-457200">
              <a:lnSpc>
                <a:spcPct val="90000"/>
              </a:lnSpc>
              <a:buFont typeface="+mj-lt"/>
              <a:buAutoNum type="arabicPeriod"/>
            </a:pPr>
            <a:r>
              <a:rPr lang="nl-NL" dirty="0">
                <a:solidFill>
                  <a:srgbClr val="FFFFFF"/>
                </a:solidFill>
              </a:rPr>
              <a:t>In welke situatie je gaat observeren </a:t>
            </a:r>
            <a:r>
              <a:rPr lang="nl-NL" dirty="0">
                <a:solidFill>
                  <a:srgbClr val="FFFFFF"/>
                </a:solidFill>
                <a:sym typeface="Wingdings" panose="05000000000000000000" pitchFamily="2" charset="2"/>
              </a:rPr>
              <a:t> tijdens de uitleg van een activiteit</a:t>
            </a:r>
          </a:p>
          <a:p>
            <a:pPr marL="630936" lvl="1" indent="-457200">
              <a:lnSpc>
                <a:spcPct val="90000"/>
              </a:lnSpc>
              <a:buFont typeface="+mj-lt"/>
              <a:buAutoNum type="arabicPeriod"/>
            </a:pPr>
            <a:endParaRPr lang="nl-NL" dirty="0">
              <a:solidFill>
                <a:srgbClr val="FFFFFF"/>
              </a:solidFill>
              <a:sym typeface="Wingdings" panose="05000000000000000000" pitchFamily="2" charset="2"/>
            </a:endParaRPr>
          </a:p>
          <a:p>
            <a:pPr marL="173736" lvl="1" indent="0">
              <a:lnSpc>
                <a:spcPct val="90000"/>
              </a:lnSpc>
              <a:buNone/>
            </a:pPr>
            <a:r>
              <a:rPr lang="nl-NL" sz="2000" i="1" dirty="0">
                <a:solidFill>
                  <a:srgbClr val="FFFFFF"/>
                </a:solidFill>
              </a:rPr>
              <a:t>Vraagstelling:  Waar is de aandacht van M. op gericht tijdens de uitleg van de activiteit?</a:t>
            </a:r>
          </a:p>
          <a:p>
            <a:pPr marL="173736" lvl="1" indent="0">
              <a:lnSpc>
                <a:spcPct val="90000"/>
              </a:lnSpc>
              <a:buNone/>
            </a:pPr>
            <a:endParaRPr lang="nl-NL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E87D435C-84AC-4E27-9CD3-0AAAF73EB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EFA4C881-BF60-416C-A273-70541298E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9B2A715-834C-4144-AB7D-3DAA1BD39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4692" y="1279272"/>
            <a:ext cx="4159568" cy="3982786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559F3744-BEC6-144D-1326-838709080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6868" y="806357"/>
            <a:ext cx="5597142" cy="479521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t 5">
                <a:extLst>
                  <a:ext uri="{FF2B5EF4-FFF2-40B4-BE49-F238E27FC236}">
                    <a16:creationId xmlns:a16="http://schemas.microsoft.com/office/drawing/2014/main" id="{8E5EB335-E08B-AEC9-2918-744D2958E788}"/>
                  </a:ext>
                </a:extLst>
              </p14:cNvPr>
              <p14:cNvContentPartPr/>
              <p14:nvPr/>
            </p14:nvContentPartPr>
            <p14:xfrm>
              <a:off x="6418943" y="4027384"/>
              <a:ext cx="820440" cy="38880"/>
            </p14:xfrm>
          </p:contentPart>
        </mc:Choice>
        <mc:Fallback>
          <p:pic>
            <p:nvPicPr>
              <p:cNvPr id="6" name="Inkt 5">
                <a:extLst>
                  <a:ext uri="{FF2B5EF4-FFF2-40B4-BE49-F238E27FC236}">
                    <a16:creationId xmlns:a16="http://schemas.microsoft.com/office/drawing/2014/main" id="{8E5EB335-E08B-AEC9-2918-744D2958E78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64943" y="3919384"/>
                <a:ext cx="928080" cy="25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8206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CFBFD41-F9D1-4D11-8029-03D2F1D37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5099" y="1768002"/>
            <a:ext cx="4270248" cy="704087"/>
          </a:xfrm>
        </p:spPr>
        <p:txBody>
          <a:bodyPr/>
          <a:lstStyle/>
          <a:p>
            <a:r>
              <a:rPr lang="nl-NL" dirty="0">
                <a:solidFill>
                  <a:srgbClr val="FF0000"/>
                </a:solidFill>
              </a:rPr>
              <a:t>Kwalitatieve observatie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7FE831-775E-423F-A3EC-4B8786608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56776" y="2534452"/>
            <a:ext cx="4270248" cy="546434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Je schrijft het gedrag op wat je ziet 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C9855FA-6730-484C-8079-FA7AE8D56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6655" y="2472089"/>
            <a:ext cx="4253484" cy="546434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Je telt hoe vaak gedrag voorkomt 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627E3031-6166-49E6-9FCF-FC8BB14995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34581" y="1768002"/>
            <a:ext cx="4270248" cy="704087"/>
          </a:xfrm>
        </p:spPr>
        <p:txBody>
          <a:bodyPr/>
          <a:lstStyle/>
          <a:p>
            <a:r>
              <a:rPr lang="nl-NL" dirty="0"/>
              <a:t>Kwantitatieve observatie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601AFFB-2AAA-4995-BA6B-07B862D29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8841" y="387478"/>
            <a:ext cx="7729728" cy="1188720"/>
          </a:xfrm>
        </p:spPr>
        <p:txBody>
          <a:bodyPr/>
          <a:lstStyle/>
          <a:p>
            <a:r>
              <a:rPr lang="nl-NL" dirty="0"/>
              <a:t>Stap 4: Keuze observatiemethode</a:t>
            </a:r>
            <a:br>
              <a:rPr lang="nl-NL" dirty="0"/>
            </a:br>
            <a:r>
              <a:rPr lang="nl-NL" sz="1800" u="sng" dirty="0"/>
              <a:t>Volgende week meer hierover </a:t>
            </a:r>
            <a:endParaRPr lang="nl-NL" u="sng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524E329-09D9-41DF-BB4A-5F1217701B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763" t="33733" r="38421" b="16257"/>
          <a:stretch/>
        </p:blipFill>
        <p:spPr>
          <a:xfrm>
            <a:off x="6817894" y="3018523"/>
            <a:ext cx="2903621" cy="342964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9FBC48F-E54E-423D-BBA4-A0BF449418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63" t="34152" r="65922" b="13217"/>
          <a:stretch/>
        </p:blipFill>
        <p:spPr>
          <a:xfrm>
            <a:off x="2118841" y="3018523"/>
            <a:ext cx="2903621" cy="360947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t 8">
                <a:extLst>
                  <a:ext uri="{FF2B5EF4-FFF2-40B4-BE49-F238E27FC236}">
                    <a16:creationId xmlns:a16="http://schemas.microsoft.com/office/drawing/2014/main" id="{BB0EB958-729E-BB29-CB88-21F67D82DC79}"/>
                  </a:ext>
                </a:extLst>
              </p14:cNvPr>
              <p14:cNvContentPartPr/>
              <p14:nvPr/>
            </p14:nvContentPartPr>
            <p14:xfrm>
              <a:off x="2009663" y="2225584"/>
              <a:ext cx="3174480" cy="83520"/>
            </p14:xfrm>
          </p:contentPart>
        </mc:Choice>
        <mc:Fallback>
          <p:pic>
            <p:nvPicPr>
              <p:cNvPr id="9" name="Inkt 8">
                <a:extLst>
                  <a:ext uri="{FF2B5EF4-FFF2-40B4-BE49-F238E27FC236}">
                    <a16:creationId xmlns:a16="http://schemas.microsoft.com/office/drawing/2014/main" id="{BB0EB958-729E-BB29-CB88-21F67D82DC7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56023" y="2117944"/>
                <a:ext cx="3282120" cy="29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20204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3">
            <a:extLst>
              <a:ext uri="{FF2B5EF4-FFF2-40B4-BE49-F238E27FC236}">
                <a16:creationId xmlns:a16="http://schemas.microsoft.com/office/drawing/2014/main" id="{7A816DFB-8B0F-47B3-BC12-7B9F59B4EC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B6B11EB-CDB8-43A2-96A9-87A05986F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nl-NL">
                <a:solidFill>
                  <a:srgbClr val="262626"/>
                </a:solidFill>
              </a:rPr>
              <a:t>Stap 5: Uitvoeren van de observatie 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AC3E03EE-AE37-47BF-9DBF-039E49A37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58703"/>
            <a:ext cx="4475892" cy="3042547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NL" sz="1400">
                <a:solidFill>
                  <a:srgbClr val="FFFFFF"/>
                </a:solidFill>
              </a:rPr>
              <a:t>Opdracht: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nl-NL" sz="1400">
                <a:solidFill>
                  <a:srgbClr val="FFFFFF"/>
                </a:solidFill>
              </a:rPr>
              <a:t>Kwalitatieve observatie 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nl-NL" sz="1400">
                <a:solidFill>
                  <a:srgbClr val="FFFFFF"/>
                </a:solidFill>
              </a:rPr>
              <a:t>Kwantitatieve observatie of een observatieformulier van stage 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endParaRPr lang="nl-NL" sz="140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nl-NL" sz="1400">
                <a:solidFill>
                  <a:srgbClr val="FFFFFF"/>
                </a:solidFill>
              </a:rPr>
              <a:t>Vooraf: 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nl-NL" sz="1400">
                <a:solidFill>
                  <a:srgbClr val="FFFFFF"/>
                </a:solidFill>
              </a:rPr>
              <a:t>Overleg met alle collega’s op de groep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nl-NL" sz="1400">
                <a:solidFill>
                  <a:srgbClr val="FFFFFF"/>
                </a:solidFill>
              </a:rPr>
              <a:t>Eventueel ouders op de hoogte stellen</a:t>
            </a:r>
          </a:p>
          <a:p>
            <a:pPr marL="0" indent="0">
              <a:lnSpc>
                <a:spcPct val="90000"/>
              </a:lnSpc>
              <a:buNone/>
            </a:pPr>
            <a:endParaRPr lang="nl-NL" sz="140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nl-NL" sz="1400" b="1">
                <a:solidFill>
                  <a:srgbClr val="FFFFFF"/>
                </a:solidFill>
              </a:rPr>
              <a:t>Let op! Blijf objectief</a:t>
            </a: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E87D435C-84AC-4E27-9CD3-0AAAF73EB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EFA4C881-BF60-416C-A273-70541298E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42B8AB1F-0592-4AA6-827B-D1218472A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4692" y="1326067"/>
            <a:ext cx="4159568" cy="388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805076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kket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k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765FF71FC6BF418E9DB9372FF66E39" ma:contentTypeVersion="12" ma:contentTypeDescription="Een nieuw document maken." ma:contentTypeScope="" ma:versionID="735f1f6022d0b92e985d542ff69fa1d0">
  <xsd:schema xmlns:xsd="http://www.w3.org/2001/XMLSchema" xmlns:xs="http://www.w3.org/2001/XMLSchema" xmlns:p="http://schemas.microsoft.com/office/2006/metadata/properties" xmlns:ns2="f9d0211d-b12c-4903-b6e8-ebc986bd824e" xmlns:ns3="22fb9c3e-8640-4dbb-ba6b-7f2105e44f5b" targetNamespace="http://schemas.microsoft.com/office/2006/metadata/properties" ma:root="true" ma:fieldsID="a5e87c92d5104cbf4184690f9bdf4c4e" ns2:_="" ns3:_="">
    <xsd:import namespace="f9d0211d-b12c-4903-b6e8-ebc986bd824e"/>
    <xsd:import namespace="22fb9c3e-8640-4dbb-ba6b-7f2105e44f5b"/>
    <xsd:element name="properties">
      <xsd:complexType>
        <xsd:sequence>
          <xsd:element name="documentManagement">
            <xsd:complexType>
              <xsd:all>
                <xsd:element ref="ns2:SharedWithDetails" minOccurs="0"/>
                <xsd:element ref="ns2:SharedWithUser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d0211d-b12c-4903-b6e8-ebc986bd824e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9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fb9c3e-8640-4dbb-ba6b-7f2105e44f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8166E4-C8ED-44DC-BC9D-2142CBA0DA2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8860056-651D-428D-B471-E31B546FC9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8AAAD7-F9F1-4AAE-94AF-134A8C746F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d0211d-b12c-4903-b6e8-ebc986bd824e"/>
    <ds:schemaRef ds:uri="22fb9c3e-8640-4dbb-ba6b-7f2105e44f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328</Words>
  <Application>Microsoft Office PowerPoint</Application>
  <PresentationFormat>Breedbeeld</PresentationFormat>
  <Paragraphs>59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Courier New</vt:lpstr>
      <vt:lpstr>Gill Sans MT</vt:lpstr>
      <vt:lpstr>Wingdings</vt:lpstr>
      <vt:lpstr>Pakket</vt:lpstr>
      <vt:lpstr>Werkplaats QA Oa</vt:lpstr>
      <vt:lpstr>Deze les</vt:lpstr>
      <vt:lpstr>WP: Check-in</vt:lpstr>
      <vt:lpstr>WP: aan de slag</vt:lpstr>
      <vt:lpstr>Stap 1: Aanleiding </vt:lpstr>
      <vt:lpstr>Stap 2: Achtergrondgegevens </vt:lpstr>
      <vt:lpstr>Stap 3: Vraagstelling </vt:lpstr>
      <vt:lpstr>Stap 4: Keuze observatiemethode Volgende week meer hierover </vt:lpstr>
      <vt:lpstr>Stap 5: Uitvoeren van de observatie </vt:lpstr>
      <vt:lpstr>Stap 6 en 7 </vt:lpstr>
      <vt:lpstr>Tot Morgen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Observeren</dc:title>
  <dc:creator>Lieke Houkes</dc:creator>
  <cp:lastModifiedBy>Freddy Vredegoor</cp:lastModifiedBy>
  <cp:revision>3</cp:revision>
  <dcterms:created xsi:type="dcterms:W3CDTF">2021-01-27T09:13:38Z</dcterms:created>
  <dcterms:modified xsi:type="dcterms:W3CDTF">2024-03-05T13:56:44Z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0x01010000765FF71FC6BF418E9DB9372FF66E39</vt:lpwstr>
  </property>
</Properties>
</file>